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1" r:id="rId2"/>
    <p:sldId id="368" r:id="rId3"/>
    <p:sldId id="374" r:id="rId4"/>
    <p:sldId id="351" r:id="rId5"/>
    <p:sldId id="344" r:id="rId6"/>
    <p:sldId id="356" r:id="rId7"/>
    <p:sldId id="362" r:id="rId8"/>
    <p:sldId id="360" r:id="rId9"/>
    <p:sldId id="365" r:id="rId10"/>
    <p:sldId id="361" r:id="rId11"/>
    <p:sldId id="343" r:id="rId12"/>
    <p:sldId id="349" r:id="rId13"/>
    <p:sldId id="348" r:id="rId14"/>
    <p:sldId id="335" r:id="rId15"/>
    <p:sldId id="345" r:id="rId16"/>
    <p:sldId id="347" r:id="rId17"/>
    <p:sldId id="364" r:id="rId18"/>
    <p:sldId id="336" r:id="rId19"/>
    <p:sldId id="366" r:id="rId20"/>
    <p:sldId id="337" r:id="rId21"/>
    <p:sldId id="367" r:id="rId22"/>
    <p:sldId id="369" r:id="rId23"/>
    <p:sldId id="370" r:id="rId24"/>
    <p:sldId id="372" r:id="rId25"/>
    <p:sldId id="371" r:id="rId26"/>
    <p:sldId id="340" r:id="rId27"/>
    <p:sldId id="315" r:id="rId28"/>
    <p:sldId id="353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 Runte" initials="CR" lastIdx="13" clrIdx="0"/>
  <p:cmAuthor id="1" name="jboth" initials="jab" lastIdx="2" clrIdx="1"/>
  <p:cmAuthor id="2" name="Jessica Schmitt" initials="JS" lastIdx="4" clrIdx="2"/>
  <p:cmAuthor id="3" name="Annette Farhan" initials="AF" lastIdx="12" clrIdx="3">
    <p:extLst>
      <p:ext uri="{19B8F6BF-5375-455C-9EA6-DF929625EA0E}">
        <p15:presenceInfo xmlns:p15="http://schemas.microsoft.com/office/powerpoint/2012/main" userId="S-1-5-21-69200084-478885357-2929859963-1287" providerId="AD"/>
      </p:ext>
    </p:extLst>
  </p:cmAuthor>
  <p:cmAuthor id="4" name="Gabi Schermuly-Wunderlich" initials="GS" lastIdx="1" clrIdx="4">
    <p:extLst>
      <p:ext uri="{19B8F6BF-5375-455C-9EA6-DF929625EA0E}">
        <p15:presenceInfo xmlns:p15="http://schemas.microsoft.com/office/powerpoint/2012/main" userId="S-1-5-21-69200084-478885357-2929859963-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42"/>
    <a:srgbClr val="FFDC00"/>
    <a:srgbClr val="FFDD00"/>
    <a:srgbClr val="F0F0F0"/>
    <a:srgbClr val="ECECEC"/>
    <a:srgbClr val="F2F2F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94598" autoAdjust="0"/>
  </p:normalViewPr>
  <p:slideViewPr>
    <p:cSldViewPr>
      <p:cViewPr varScale="1">
        <p:scale>
          <a:sx n="105" d="100"/>
          <a:sy n="105" d="100"/>
        </p:scale>
        <p:origin x="1494" y="96"/>
      </p:cViewPr>
      <p:guideLst>
        <p:guide orient="horz" pos="2160"/>
        <p:guide pos="2880"/>
        <p:guide orient="horz" pos="2070"/>
        <p:guide pos="136"/>
      </p:guideLst>
    </p:cSldViewPr>
  </p:slideViewPr>
  <p:outlineViewPr>
    <p:cViewPr>
      <p:scale>
        <a:sx n="33" d="100"/>
        <a:sy n="33" d="100"/>
      </p:scale>
      <p:origin x="0" y="-1797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5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42E4E-C455-294A-A216-F506B9AC6FC5}" type="datetimeFigureOut">
              <a:rPr lang="de-DE" smtClean="0"/>
              <a:pPr/>
              <a:t>09.07.2018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AC10-1FA2-834B-A309-3C4FD1981C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7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5EBA-594D-EF44-B41E-FAA23AF5D107}" type="datetimeFigureOut">
              <a:rPr lang="de-DE" smtClean="0"/>
              <a:pPr/>
              <a:t>09.07.2018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43F8-EA74-6B47-9C57-C64DDE0D786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header-gruppenbild-zwei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 b="-1823"/>
          <a:stretch/>
        </p:blipFill>
        <p:spPr>
          <a:xfrm>
            <a:off x="0" y="764704"/>
            <a:ext cx="9144000" cy="480297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4797152"/>
            <a:ext cx="608416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9115" y="4932363"/>
            <a:ext cx="5761037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443538"/>
            <a:ext cx="84248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</p:spTree>
    <p:extLst>
      <p:ext uri="{BB962C8B-B14F-4D97-AF65-F5344CB8AC3E}">
        <p14:creationId xmlns:p14="http://schemas.microsoft.com/office/powerpoint/2010/main" val="1424090394"/>
      </p:ext>
    </p:extLst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555751"/>
            <a:ext cx="8498334" cy="4535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Inhaltstext hier eintragen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/>
              <a:pPr/>
              <a:t>‹Nr.›</a:t>
            </a:fld>
            <a:endParaRPr lang="de-DE" sz="10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745282"/>
            <a:ext cx="915546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51520" y="1555751"/>
            <a:ext cx="8498334" cy="4535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Inhaltstext hier eintragen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0" y="548680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sp>
        <p:nvSpPr>
          <p:cNvPr id="26" name="Textfeld 25"/>
          <p:cNvSpPr txBox="1"/>
          <p:nvPr userDrawn="1"/>
        </p:nvSpPr>
        <p:spPr>
          <a:xfrm>
            <a:off x="4355976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29176"/>
      </p:ext>
    </p:extLst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 und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11460" y="836934"/>
            <a:ext cx="9144000" cy="602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167636" y="3068960"/>
            <a:ext cx="2714625" cy="16192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156175" y="4906094"/>
            <a:ext cx="2714625" cy="16915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251520" y="3068639"/>
            <a:ext cx="5644902" cy="35287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1556792"/>
            <a:ext cx="8642350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Inhaltstext hier eintragen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1460" y="745282"/>
            <a:ext cx="9144000" cy="8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2051720" y="332656"/>
            <a:ext cx="411591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</p:spTree>
    <p:extLst>
      <p:ext uri="{BB962C8B-B14F-4D97-AF65-F5344CB8AC3E}">
        <p14:creationId xmlns:p14="http://schemas.microsoft.com/office/powerpoint/2010/main" val="3852476644"/>
      </p:ext>
    </p:extLst>
  </p:cSld>
  <p:clrMapOvr>
    <a:masterClrMapping/>
  </p:clrMapOvr>
  <p:transition spd="slow"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oxen und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836934"/>
            <a:ext cx="9144000" cy="602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6456140" y="1628775"/>
            <a:ext cx="2363787" cy="1411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8"/>
          </p:nvPr>
        </p:nvSpPr>
        <p:spPr>
          <a:xfrm>
            <a:off x="6456685" y="3299759"/>
            <a:ext cx="2363787" cy="1411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9"/>
          </p:nvPr>
        </p:nvSpPr>
        <p:spPr>
          <a:xfrm>
            <a:off x="6456685" y="4970743"/>
            <a:ext cx="2363787" cy="1411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95536" y="1989138"/>
            <a:ext cx="5688632" cy="18129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Aufzählungen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395536" y="4582021"/>
            <a:ext cx="5688632" cy="18129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Aufzählungen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395858" y="1700213"/>
            <a:ext cx="5688013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5" name="Textplatzhalt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395858" y="4293096"/>
            <a:ext cx="5688013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1460" y="745282"/>
            <a:ext cx="9144000" cy="73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1691680" y="332656"/>
            <a:ext cx="447595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</p:spTree>
    <p:extLst>
      <p:ext uri="{BB962C8B-B14F-4D97-AF65-F5344CB8AC3E}">
        <p14:creationId xmlns:p14="http://schemas.microsoft.com/office/powerpoint/2010/main" val="4289287340"/>
      </p:ext>
    </p:extLst>
  </p:cSld>
  <p:clrMapOvr>
    <a:masterClrMapping/>
  </p:clrMapOvr>
  <p:transition spd="slow"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819472"/>
            <a:ext cx="9180512" cy="603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hteck 64"/>
          <p:cNvSpPr/>
          <p:nvPr userDrawn="1"/>
        </p:nvSpPr>
        <p:spPr>
          <a:xfrm>
            <a:off x="728759" y="1150629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7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grpSp>
        <p:nvGrpSpPr>
          <p:cNvPr id="71" name="Gruppieren 12"/>
          <p:cNvGrpSpPr/>
          <p:nvPr userDrawn="1"/>
        </p:nvGrpSpPr>
        <p:grpSpPr>
          <a:xfrm>
            <a:off x="3345210" y="2367660"/>
            <a:ext cx="3603054" cy="1043879"/>
            <a:chOff x="3345210" y="2511676"/>
            <a:chExt cx="3603054" cy="1043879"/>
          </a:xfrm>
        </p:grpSpPr>
        <p:cxnSp>
          <p:nvCxnSpPr>
            <p:cNvPr id="72" name="Gerade Verbindung 71"/>
            <p:cNvCxnSpPr/>
            <p:nvPr/>
          </p:nvCxnSpPr>
          <p:spPr>
            <a:xfrm>
              <a:off x="3804256" y="2511676"/>
              <a:ext cx="3144008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89" idx="0"/>
              <a:endCxn id="110" idx="1"/>
            </p:cNvCxnSpPr>
            <p:nvPr/>
          </p:nvCxnSpPr>
          <p:spPr>
            <a:xfrm flipV="1">
              <a:off x="3875880" y="2654462"/>
              <a:ext cx="3070077" cy="155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88" idx="0"/>
            </p:cNvCxnSpPr>
            <p:nvPr/>
          </p:nvCxnSpPr>
          <p:spPr>
            <a:xfrm>
              <a:off x="3947888" y="2799708"/>
              <a:ext cx="3000376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>
              <a:stCxn id="90" idx="2"/>
            </p:cNvCxnSpPr>
            <p:nvPr/>
          </p:nvCxnSpPr>
          <p:spPr>
            <a:xfrm>
              <a:off x="3345210" y="2970722"/>
              <a:ext cx="0" cy="584833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89" idx="2"/>
            </p:cNvCxnSpPr>
            <p:nvPr/>
          </p:nvCxnSpPr>
          <p:spPr>
            <a:xfrm>
              <a:off x="3489226" y="3042667"/>
              <a:ext cx="0" cy="512888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88" idx="2"/>
            </p:cNvCxnSpPr>
            <p:nvPr/>
          </p:nvCxnSpPr>
          <p:spPr>
            <a:xfrm>
              <a:off x="3633242" y="3114354"/>
              <a:ext cx="0" cy="44120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Bogen 77"/>
            <p:cNvSpPr/>
            <p:nvPr/>
          </p:nvSpPr>
          <p:spPr>
            <a:xfrm flipH="1">
              <a:off x="3633242" y="2799708"/>
              <a:ext cx="629292" cy="6292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Bogen 78"/>
            <p:cNvSpPr/>
            <p:nvPr/>
          </p:nvSpPr>
          <p:spPr>
            <a:xfrm flipH="1">
              <a:off x="3489226" y="2656013"/>
              <a:ext cx="773308" cy="773308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Bogen 79"/>
            <p:cNvSpPr/>
            <p:nvPr/>
          </p:nvSpPr>
          <p:spPr>
            <a:xfrm flipH="1">
              <a:off x="3345210" y="2511676"/>
              <a:ext cx="918092" cy="9180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1" name="Gruppieren 26"/>
          <p:cNvGrpSpPr/>
          <p:nvPr userDrawn="1"/>
        </p:nvGrpSpPr>
        <p:grpSpPr>
          <a:xfrm>
            <a:off x="5580112" y="2898651"/>
            <a:ext cx="288032" cy="1285529"/>
            <a:chOff x="5580112" y="2167955"/>
            <a:chExt cx="288032" cy="2160241"/>
          </a:xfrm>
        </p:grpSpPr>
        <p:cxnSp>
          <p:nvCxnSpPr>
            <p:cNvPr id="82" name="Gerade Verbindung 81"/>
            <p:cNvCxnSpPr/>
            <p:nvPr/>
          </p:nvCxnSpPr>
          <p:spPr>
            <a:xfrm>
              <a:off x="5580112" y="2167956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>
              <a:off x="5724128" y="2167956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>
              <a:off x="5868144" y="2167955"/>
              <a:ext cx="0" cy="216024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30"/>
          <p:cNvGrpSpPr/>
          <p:nvPr userDrawn="1"/>
        </p:nvGrpSpPr>
        <p:grpSpPr>
          <a:xfrm>
            <a:off x="1086503" y="2852935"/>
            <a:ext cx="288032" cy="2160241"/>
            <a:chOff x="1086503" y="2996951"/>
            <a:chExt cx="288032" cy="2160241"/>
          </a:xfrm>
        </p:grpSpPr>
        <p:cxnSp>
          <p:nvCxnSpPr>
            <p:cNvPr id="86" name="Gerade Verbindung 85"/>
            <p:cNvCxnSpPr/>
            <p:nvPr/>
          </p:nvCxnSpPr>
          <p:spPr>
            <a:xfrm>
              <a:off x="1086503" y="2996952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1230519" y="2996952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>
              <a:off x="1374535" y="2996951"/>
              <a:ext cx="0" cy="216024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en 34"/>
          <p:cNvGrpSpPr/>
          <p:nvPr userDrawn="1"/>
        </p:nvGrpSpPr>
        <p:grpSpPr>
          <a:xfrm>
            <a:off x="2202627" y="3808141"/>
            <a:ext cx="4745637" cy="288032"/>
            <a:chOff x="2202627" y="3952157"/>
            <a:chExt cx="4745637" cy="288032"/>
          </a:xfrm>
        </p:grpSpPr>
        <p:cxnSp>
          <p:nvCxnSpPr>
            <p:cNvPr id="90" name="Gerade Verbindung 89"/>
            <p:cNvCxnSpPr/>
            <p:nvPr/>
          </p:nvCxnSpPr>
          <p:spPr>
            <a:xfrm>
              <a:off x="2202627" y="3952157"/>
              <a:ext cx="4745637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stCxn id="108" idx="3"/>
              <a:endCxn id="112" idx="1"/>
            </p:cNvCxnSpPr>
            <p:nvPr/>
          </p:nvCxnSpPr>
          <p:spPr>
            <a:xfrm flipV="1">
              <a:off x="2209448" y="4085481"/>
              <a:ext cx="4738816" cy="1142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2202627" y="4240189"/>
              <a:ext cx="4745637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38"/>
          <p:cNvGrpSpPr/>
          <p:nvPr userDrawn="1"/>
        </p:nvGrpSpPr>
        <p:grpSpPr>
          <a:xfrm>
            <a:off x="0" y="2367981"/>
            <a:ext cx="827584" cy="288032"/>
            <a:chOff x="14139" y="2511997"/>
            <a:chExt cx="827584" cy="288032"/>
          </a:xfrm>
        </p:grpSpPr>
        <p:cxnSp>
          <p:nvCxnSpPr>
            <p:cNvPr id="94" name="Gerade Verbindung 93"/>
            <p:cNvCxnSpPr/>
            <p:nvPr/>
          </p:nvCxnSpPr>
          <p:spPr>
            <a:xfrm>
              <a:off x="14139" y="2511997"/>
              <a:ext cx="827584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14139" y="2656460"/>
              <a:ext cx="827584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14139" y="2800029"/>
              <a:ext cx="827584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hteck 96"/>
          <p:cNvSpPr/>
          <p:nvPr userDrawn="1"/>
        </p:nvSpPr>
        <p:spPr>
          <a:xfrm>
            <a:off x="267861" y="1916832"/>
            <a:ext cx="1944216" cy="1171229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i="0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Ausbildung</a:t>
            </a:r>
          </a:p>
        </p:txBody>
      </p:sp>
      <p:sp>
        <p:nvSpPr>
          <p:cNvPr id="98" name="Rectangle 5"/>
          <p:cNvSpPr>
            <a:spLocks noChangeArrowheads="1"/>
          </p:cNvSpPr>
          <p:nvPr userDrawn="1"/>
        </p:nvSpPr>
        <p:spPr bwMode="auto">
          <a:xfrm>
            <a:off x="265232" y="3356992"/>
            <a:ext cx="1944216" cy="1171229"/>
          </a:xfrm>
          <a:prstGeom prst="rect">
            <a:avLst/>
          </a:prstGeom>
          <a:solidFill>
            <a:srgbClr val="FFD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Angestellte(r)</a:t>
            </a:r>
            <a:b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Fachmann/-frau </a:t>
            </a:r>
          </a:p>
          <a:p>
            <a:pPr>
              <a:defRPr/>
            </a:pP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im E-Handwerk</a:t>
            </a:r>
          </a:p>
        </p:txBody>
      </p:sp>
      <p:sp>
        <p:nvSpPr>
          <p:cNvPr id="99" name="Rectangle 5"/>
          <p:cNvSpPr>
            <a:spLocks noChangeArrowheads="1"/>
          </p:cNvSpPr>
          <p:nvPr userDrawn="1"/>
        </p:nvSpPr>
        <p:spPr bwMode="auto">
          <a:xfrm>
            <a:off x="2497907" y="3356992"/>
            <a:ext cx="1944216" cy="1171229"/>
          </a:xfrm>
          <a:prstGeom prst="rect">
            <a:avLst/>
          </a:prstGeom>
          <a:solidFill>
            <a:srgbClr val="FFD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Meister/-in im</a:t>
            </a:r>
            <a:b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E-Handwerk</a:t>
            </a:r>
          </a:p>
        </p:txBody>
      </p:sp>
      <p:sp>
        <p:nvSpPr>
          <p:cNvPr id="100" name="Rectangle 5"/>
          <p:cNvSpPr>
            <a:spLocks noChangeArrowheads="1"/>
          </p:cNvSpPr>
          <p:nvPr userDrawn="1"/>
        </p:nvSpPr>
        <p:spPr bwMode="auto">
          <a:xfrm>
            <a:off x="6945957" y="1916832"/>
            <a:ext cx="1946523" cy="1187228"/>
          </a:xfrm>
          <a:prstGeom prst="rect">
            <a:avLst/>
          </a:prstGeom>
          <a:solidFill>
            <a:srgbClr val="FF454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Eigenes 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Unternehmen</a:t>
            </a:r>
          </a:p>
        </p:txBody>
      </p:sp>
      <p:sp>
        <p:nvSpPr>
          <p:cNvPr id="102" name="Rectangle 5"/>
          <p:cNvSpPr>
            <a:spLocks noChangeArrowheads="1"/>
          </p:cNvSpPr>
          <p:nvPr userDrawn="1"/>
        </p:nvSpPr>
        <p:spPr bwMode="auto">
          <a:xfrm>
            <a:off x="6948264" y="3355850"/>
            <a:ext cx="1944216" cy="1171229"/>
          </a:xfrm>
          <a:prstGeom prst="rect">
            <a:avLst/>
          </a:prstGeom>
          <a:solidFill>
            <a:srgbClr val="FF454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(internationale)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Expertenkarriere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als Angestellte/-r</a:t>
            </a:r>
          </a:p>
        </p:txBody>
      </p:sp>
      <p:sp>
        <p:nvSpPr>
          <p:cNvPr id="103" name="Rectangle 5"/>
          <p:cNvSpPr>
            <a:spLocks noChangeArrowheads="1"/>
          </p:cNvSpPr>
          <p:nvPr userDrawn="1"/>
        </p:nvSpPr>
        <p:spPr bwMode="auto">
          <a:xfrm>
            <a:off x="4730155" y="3356991"/>
            <a:ext cx="1944216" cy="1171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Naturwissenschaftliches</a:t>
            </a:r>
          </a:p>
          <a:p>
            <a:pPr eaLnBrk="1" hangingPunct="1">
              <a:defRPr/>
            </a:pPr>
            <a:r>
              <a:rPr lang="de-DE" altLang="de-DE" sz="12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oder kaufmännisches</a:t>
            </a:r>
          </a:p>
          <a:p>
            <a:pPr eaLnBrk="1" hangingPunct="1">
              <a:defRPr/>
            </a:pPr>
            <a:r>
              <a:rPr lang="de-DE" altLang="de-DE" sz="12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Studium</a:t>
            </a:r>
          </a:p>
        </p:txBody>
      </p:sp>
      <p:sp>
        <p:nvSpPr>
          <p:cNvPr id="104" name="Rectangle 5"/>
          <p:cNvSpPr>
            <a:spLocks noChangeArrowheads="1"/>
          </p:cNvSpPr>
          <p:nvPr userDrawn="1"/>
        </p:nvSpPr>
        <p:spPr bwMode="auto">
          <a:xfrm>
            <a:off x="258411" y="4797152"/>
            <a:ext cx="1944216" cy="1171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Gewerblich-technische</a:t>
            </a:r>
          </a:p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Weiterbildungen</a:t>
            </a:r>
          </a:p>
          <a:p>
            <a:endParaRPr lang="de-DE" altLang="de-DE" sz="1200" b="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Kaufmännische Fort- und </a:t>
            </a:r>
          </a:p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Weiterbildungen</a:t>
            </a:r>
          </a:p>
        </p:txBody>
      </p:sp>
      <p:grpSp>
        <p:nvGrpSpPr>
          <p:cNvPr id="105" name="Gruppieren 50"/>
          <p:cNvGrpSpPr/>
          <p:nvPr userDrawn="1"/>
        </p:nvGrpSpPr>
        <p:grpSpPr>
          <a:xfrm flipV="1">
            <a:off x="3345210" y="4527079"/>
            <a:ext cx="3603054" cy="1043879"/>
            <a:chOff x="3345210" y="2511676"/>
            <a:chExt cx="3603054" cy="1043879"/>
          </a:xfrm>
        </p:grpSpPr>
        <p:cxnSp>
          <p:nvCxnSpPr>
            <p:cNvPr id="106" name="Gerade Verbindung 105"/>
            <p:cNvCxnSpPr/>
            <p:nvPr/>
          </p:nvCxnSpPr>
          <p:spPr>
            <a:xfrm>
              <a:off x="3804256" y="2511676"/>
              <a:ext cx="3144008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flipV="1">
              <a:off x="3875880" y="2654462"/>
              <a:ext cx="3070077" cy="155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3947888" y="2799708"/>
              <a:ext cx="3000376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>
              <a:off x="3345210" y="2970722"/>
              <a:ext cx="0" cy="584833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>
              <a:off x="3489226" y="3042667"/>
              <a:ext cx="0" cy="512888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>
              <a:off x="3633242" y="3114354"/>
              <a:ext cx="0" cy="44120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Bogen 111"/>
            <p:cNvSpPr/>
            <p:nvPr/>
          </p:nvSpPr>
          <p:spPr>
            <a:xfrm flipH="1">
              <a:off x="3633242" y="2799708"/>
              <a:ext cx="629292" cy="6292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Bogen 112"/>
            <p:cNvSpPr/>
            <p:nvPr/>
          </p:nvSpPr>
          <p:spPr>
            <a:xfrm flipH="1">
              <a:off x="3489226" y="2656013"/>
              <a:ext cx="773308" cy="773308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Bogen 113"/>
            <p:cNvSpPr/>
            <p:nvPr/>
          </p:nvSpPr>
          <p:spPr>
            <a:xfrm flipH="1">
              <a:off x="3345210" y="2511676"/>
              <a:ext cx="918092" cy="9180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5" name="Bogen 114"/>
          <p:cNvSpPr/>
          <p:nvPr userDrawn="1"/>
        </p:nvSpPr>
        <p:spPr>
          <a:xfrm flipH="1">
            <a:off x="5580112" y="2656013"/>
            <a:ext cx="360040" cy="567161"/>
          </a:xfrm>
          <a:prstGeom prst="arc">
            <a:avLst/>
          </a:prstGeom>
          <a:ln w="381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Bogen 115"/>
          <p:cNvSpPr/>
          <p:nvPr userDrawn="1"/>
        </p:nvSpPr>
        <p:spPr>
          <a:xfrm flipH="1">
            <a:off x="5724490" y="2655691"/>
            <a:ext cx="360040" cy="567161"/>
          </a:xfrm>
          <a:prstGeom prst="arc">
            <a:avLst/>
          </a:prstGeom>
          <a:ln w="381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Bogen 116"/>
          <p:cNvSpPr/>
          <p:nvPr userDrawn="1"/>
        </p:nvSpPr>
        <p:spPr>
          <a:xfrm flipH="1">
            <a:off x="5868141" y="2654424"/>
            <a:ext cx="341261" cy="580995"/>
          </a:xfrm>
          <a:prstGeom prst="arc">
            <a:avLst/>
          </a:prstGeom>
          <a:ln w="381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Rectangle 5"/>
          <p:cNvSpPr>
            <a:spLocks noChangeArrowheads="1"/>
          </p:cNvSpPr>
          <p:nvPr userDrawn="1"/>
        </p:nvSpPr>
        <p:spPr bwMode="auto">
          <a:xfrm>
            <a:off x="6945372" y="4797152"/>
            <a:ext cx="1944216" cy="1171229"/>
          </a:xfrm>
          <a:prstGeom prst="rect">
            <a:avLst/>
          </a:prstGeom>
          <a:solidFill>
            <a:srgbClr val="FF454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Gefragte(r)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Experte/-in im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E-Handwerk</a:t>
            </a:r>
          </a:p>
        </p:txBody>
      </p:sp>
    </p:spTree>
    <p:extLst>
      <p:ext uri="{BB962C8B-B14F-4D97-AF65-F5344CB8AC3E}">
        <p14:creationId xmlns:p14="http://schemas.microsoft.com/office/powerpoint/2010/main" val="4141445137"/>
      </p:ext>
    </p:extLst>
  </p:cSld>
  <p:clrMapOvr>
    <a:masterClrMapping/>
  </p:clrMapOvr>
  <p:transition spd="slow" advClick="0"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819472"/>
            <a:ext cx="9180512" cy="603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7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sp>
        <p:nvSpPr>
          <p:cNvPr id="55" name="Textfeld 54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Bild 1" descr="Meister-Grafik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632848" cy="59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7036"/>
      </p:ext>
    </p:extLst>
  </p:cSld>
  <p:clrMapOvr>
    <a:masterClrMapping/>
  </p:clrMapOvr>
  <p:transition spd="slow" advClick="0"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819472"/>
            <a:ext cx="9180512" cy="603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7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sp>
        <p:nvSpPr>
          <p:cNvPr id="55" name="Textfeld 54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 3" descr="Z-Card-PPT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9432"/>
            <a:ext cx="879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7137"/>
      </p:ext>
    </p:extLst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gruppenbild-header-zwei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7"/>
          <a:stretch/>
        </p:blipFill>
        <p:spPr>
          <a:xfrm>
            <a:off x="0" y="763726"/>
            <a:ext cx="9144000" cy="4520197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23528" y="2636912"/>
            <a:ext cx="4860032" cy="3384376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DD00">
                  <a:alpha val="0"/>
                </a:srgbClr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2946648"/>
            <a:ext cx="4320033" cy="55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573016"/>
            <a:ext cx="4320033" cy="2304256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-"/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Inhaltsaufzählungen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E4B946-CF01-694F-B1CC-021120B815DB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6089"/>
      </p:ext>
    </p:extLst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rz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23528" y="2636912"/>
            <a:ext cx="4860032" cy="3384376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DD00">
                  <a:alpha val="0"/>
                </a:srgbClr>
              </a:solidFill>
            </a:endParaRP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765175"/>
            <a:ext cx="9180513" cy="46085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3850" y="2636838"/>
            <a:ext cx="4859850" cy="338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de-DE" dirty="0"/>
              <a:t>Bitte Hintergrund einfärben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2946648"/>
            <a:ext cx="4320033" cy="55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573016"/>
            <a:ext cx="4320033" cy="2304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Inhaltstext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15664"/>
      </p:ext>
    </p:extLst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rz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23528" y="2636912"/>
            <a:ext cx="4860032" cy="3384376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DD00">
                  <a:alpha val="0"/>
                </a:srgbClr>
              </a:solidFill>
            </a:endParaRP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765175"/>
            <a:ext cx="9180513" cy="46085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3850" y="2636838"/>
            <a:ext cx="4859850" cy="338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de-DE" dirty="0"/>
              <a:t>Bitte Hintergrund einfärben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501008"/>
            <a:ext cx="4320033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Fachrichtung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3140968"/>
            <a:ext cx="4320033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Elektroniker/-in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92513"/>
      </p:ext>
    </p:extLst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765175"/>
            <a:ext cx="9180513" cy="46085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3850" y="2636838"/>
            <a:ext cx="4859850" cy="338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de-DE" dirty="0"/>
              <a:t>Bitte Hintergrund einfärben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2946648"/>
            <a:ext cx="4320033" cy="55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573016"/>
            <a:ext cx="4320033" cy="2304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Inhaltstext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86233"/>
      </p:ext>
    </p:extLst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03848" y="1161678"/>
            <a:ext cx="2714625" cy="1619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251520" y="1161678"/>
            <a:ext cx="2714625" cy="1619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156175" y="4906094"/>
            <a:ext cx="2714625" cy="16915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251520" y="3094849"/>
            <a:ext cx="5644902" cy="350250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156175" y="1176165"/>
            <a:ext cx="2714625" cy="34769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293024"/>
      </p:ext>
    </p:extLst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3203848" y="1125538"/>
            <a:ext cx="5688632" cy="215944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04836" y="4797152"/>
            <a:ext cx="2782988" cy="180049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3203848" y="3501008"/>
            <a:ext cx="5716910" cy="30966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215900" y="1125538"/>
            <a:ext cx="2771924" cy="34769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768732"/>
      </p:ext>
    </p:extLst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225210" y="1124744"/>
            <a:ext cx="5688632" cy="216482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084168" y="4797152"/>
            <a:ext cx="2782988" cy="1800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225210" y="3505595"/>
            <a:ext cx="5688632" cy="309175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095232" y="1124744"/>
            <a:ext cx="2771924" cy="347776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149441"/>
      </p:ext>
    </p:extLst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3203848" y="1124744"/>
            <a:ext cx="5688632" cy="216138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084168" y="3501008"/>
            <a:ext cx="2782988" cy="30963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225210" y="3505595"/>
            <a:ext cx="5642934" cy="309175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215900" y="1125539"/>
            <a:ext cx="2771924" cy="216058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924544"/>
      </p:ext>
    </p:extLst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5546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33" y="216793"/>
            <a:ext cx="1327547" cy="3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52" r:id="rId5"/>
    <p:sldLayoutId id="2147483653" r:id="rId6"/>
    <p:sldLayoutId id="2147483661" r:id="rId7"/>
    <p:sldLayoutId id="2147483662" r:id="rId8"/>
    <p:sldLayoutId id="2147483663" r:id="rId9"/>
    <p:sldLayoutId id="2147483650" r:id="rId10"/>
    <p:sldLayoutId id="2147483654" r:id="rId11"/>
    <p:sldLayoutId id="2147483655" r:id="rId12"/>
    <p:sldLayoutId id="2147483656" r:id="rId13"/>
    <p:sldLayoutId id="2147483657" r:id="rId14"/>
    <p:sldLayoutId id="2147483660" r:id="rId15"/>
  </p:sldLayoutIdLst>
  <p:transition spd="slow" advClick="0" advTm="70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9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2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image" Target="../media/image7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slide" Target="slide25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slide" Target="slide27.xm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http://www.facebook.com/ezubis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://www.e-zubis.d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28.xml"/><Relationship Id="rId4" Type="http://schemas.openxmlformats.org/officeDocument/2006/relationships/image" Target="../media/image45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lehrer-online.de/fokusthemen/dossier/do/an-den-schaltstellen-der-zukunf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slide" Target="slide2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528" y="2420888"/>
            <a:ext cx="4968552" cy="338437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488750" y="2564904"/>
            <a:ext cx="4320033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4542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Die Kreativen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539552" y="3429000"/>
            <a:ext cx="4320033" cy="3600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Elektroniker/-in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395536" y="3933056"/>
            <a:ext cx="4896544" cy="15841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3000" dirty="0">
                <a:latin typeface="Arial Black" pitchFamily="34" charset="0"/>
              </a:rPr>
              <a:t>FACHRICHTUNG: AUTOMATISIERUNGS-TECHNIK</a:t>
            </a:r>
          </a:p>
        </p:txBody>
      </p:sp>
      <p:sp>
        <p:nvSpPr>
          <p:cNvPr id="15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16742" y="836712"/>
            <a:ext cx="5761037" cy="584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Meine Zukunft im 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95536" y="1412776"/>
            <a:ext cx="8424862" cy="6461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dirty="0">
                <a:latin typeface="Arial Black" pitchFamily="34" charset="0"/>
              </a:rPr>
              <a:t>E-HANDWERK</a:t>
            </a:r>
          </a:p>
        </p:txBody>
      </p:sp>
      <p:sp>
        <p:nvSpPr>
          <p:cNvPr id="19" name="Rechteck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Rollup-Gaetano-Kreativer-Zuschn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908720"/>
            <a:ext cx="2564374" cy="549306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812360" y="6077774"/>
            <a:ext cx="1261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... die automatisierte Ampelschaltung. Ohne Automatisierungstechnik geht nichts. Dumm, wenn einmal alles stehenbleibt.</a:t>
            </a:r>
          </a:p>
        </p:txBody>
      </p:sp>
      <p:sp>
        <p:nvSpPr>
          <p:cNvPr id="30722" name="AutoShape 2" descr="Conveyor belt on production line"/>
          <p:cNvSpPr>
            <a:spLocks noChangeAspect="1" noChangeArrowheads="1"/>
          </p:cNvSpPr>
          <p:nvPr/>
        </p:nvSpPr>
        <p:spPr bwMode="auto">
          <a:xfrm>
            <a:off x="155575" y="-1096963"/>
            <a:ext cx="34099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shutterstock_239022202-Ralf Gos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3572" cy="381642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998712" y="4629896"/>
            <a:ext cx="12314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Ralf Gosch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Deshalb gibt es Spezialisten wie Fabian. Als Auszubildender in der Fachrichtung Automatisierungstechnik kennt er sich mit Sensoren, komplexen elektrischen Anlagen und Maschinen aus. </a:t>
            </a:r>
          </a:p>
        </p:txBody>
      </p:sp>
      <p:sp>
        <p:nvSpPr>
          <p:cNvPr id="33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39552" y="5012283"/>
            <a:ext cx="5688013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Tätigkeitsbereiche</a:t>
            </a:r>
          </a:p>
        </p:txBody>
      </p:sp>
      <p:pic>
        <p:nvPicPr>
          <p:cNvPr id="1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GT_KNX Installation Wandmodu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9" y="836712"/>
            <a:ext cx="5713572" cy="3816424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Gemeinsam mit seinem Chef hat E-</a:t>
            </a:r>
            <a:r>
              <a:rPr lang="de-DE" dirty="0" err="1"/>
              <a:t>Zubi</a:t>
            </a:r>
            <a:r>
              <a:rPr lang="de-DE" dirty="0"/>
              <a:t> Fabian für einen Kunden ein neues Fertigungssystem entworfen und programmiert. </a:t>
            </a:r>
          </a:p>
        </p:txBody>
      </p: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EGT_E-Mobilita¦êt Sa¦êu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8156" cy="381642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Dabei galt es, kreative und passgenaue Lösungen zu finden. Genaues Zuhören, Eingehen auf die Kundenwünsche und Kreativität bei der Umsetzung waren dabei gefragt. </a:t>
            </a:r>
          </a:p>
        </p:txBody>
      </p:sp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EGT_Photovoltaik Arme verschra¦ênk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9690" cy="381642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136904" cy="720080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Das Fertigungssystem wird nun in die Produktionsstraße des Kunden installiert. E-</a:t>
            </a:r>
            <a:r>
              <a:rPr lang="de-DE" dirty="0" err="1"/>
              <a:t>Zubi</a:t>
            </a:r>
            <a:r>
              <a:rPr lang="de-DE" dirty="0"/>
              <a:t> Fabian stellt dabei persönlich sicher, dass nicht nur die Planungen, sondern auch die Kundenwünsche richtig umgesetzt werden. </a:t>
            </a:r>
          </a:p>
          <a:p>
            <a:pPr marL="0" indent="0" fontAlgn="base">
              <a:lnSpc>
                <a:spcPct val="130000"/>
              </a:lnSpc>
              <a:buNone/>
            </a:pPr>
            <a:endParaRPr lang="de-DE" sz="1200" i="1" dirty="0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GT_KNX Installation an der Dec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8257" cy="381815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Dabei ist höchste Konzentration gefordert. Gerät die komplizierte Anlage ins Stocken oder fällt komplett aus, kann der Kunde so lange nicht weiter produzieren, bis der Fehler behoben ist. </a:t>
            </a:r>
          </a:p>
        </p:txBody>
      </p:sp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GT_Schaltschrank messen la¦êchel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7128" cy="381642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Deshalb gehört auch das Testen der neu entwickelten automatischen Anlagen zu Fabians Job. Hier zum Beispiel prüft er die Kabelverbindungen in der Produktionsstraße.</a:t>
            </a:r>
          </a:p>
        </p:txBody>
      </p:sp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am_ezubis_motive_15_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8053" cy="381642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Die Wartung von Anlagen und die Fehlerbehebung sind ebenfalls eine wichtige Aufgabe in diesem Beruf. Sonst läuft es nicht „rund“.</a:t>
            </a:r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AT_Schaltschrankmessung Det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9473" cy="3816424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E-</a:t>
            </a:r>
            <a:r>
              <a:rPr lang="de-DE" dirty="0" err="1"/>
              <a:t>Zubi</a:t>
            </a:r>
            <a:r>
              <a:rPr lang="de-DE" dirty="0"/>
              <a:t> Fabian prüft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hier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zum Beispiel den Schaltschrank einer Produktionsstraße aufgrund einer Störung. </a:t>
            </a:r>
          </a:p>
        </p:txBody>
      </p:sp>
      <p:pic>
        <p:nvPicPr>
          <p:cNvPr id="1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GT_Satellitenanl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1972" cy="3816424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Elektroniker/-innen mit der Fachrichtung Automatisierungstechnik arbeiten in Betrieben des Elektrohandwerks, die automatisierte Steuerungen und Programmierungen für Produktionsanlagen entwickeln und herstellen.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39552" y="5012283"/>
            <a:ext cx="5688013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Arbeitsbereiche</a:t>
            </a:r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shutterstock_536503774-stock_photo_wor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8624" cy="381642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702856" y="4629896"/>
            <a:ext cx="14959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stock_photo_world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 txBox="1">
            <a:spLocks/>
          </p:cNvSpPr>
          <p:nvPr/>
        </p:nvSpPr>
        <p:spPr>
          <a:xfrm>
            <a:off x="539552" y="5013176"/>
            <a:ext cx="5688013" cy="288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1" kern="0" dirty="0">
                <a:latin typeface="Arial Black" pitchFamily="34" charset="0"/>
                <a:cs typeface="Arial" pitchFamily="34" charset="0"/>
              </a:rPr>
              <a:t>Mit Knöpfchen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Textplatzhalter 4"/>
          <p:cNvSpPr txBox="1">
            <a:spLocks/>
          </p:cNvSpPr>
          <p:nvPr/>
        </p:nvSpPr>
        <p:spPr>
          <a:xfrm>
            <a:off x="539552" y="5373216"/>
            <a:ext cx="813690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dirty="0">
                <a:latin typeface="Arial" pitchFamily="34" charset="0"/>
                <a:ea typeface="Arial Black" charset="0"/>
                <a:cs typeface="Arial" pitchFamily="34" charset="0"/>
              </a:rPr>
              <a:t>Fördersysteme, Fabrikanlagen oder Haushaltsroboter: Viele Dinge in unserem Alltag laufen heute automatisch ― Tendenz steigend, denn es ist praktisch und bequem.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Black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6047941" y="4629896"/>
            <a:ext cx="11769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Studio 72</a:t>
            </a:r>
          </a:p>
        </p:txBody>
      </p:sp>
      <p:pic>
        <p:nvPicPr>
          <p:cNvPr id="15" name="Grafik 14" descr="shutterstock_535815532-Studio 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68376"/>
            <a:ext cx="5722072" cy="37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8101"/>
      </p:ext>
    </p:extLst>
  </p:cSld>
  <p:clrMapOvr>
    <a:masterClrMapping/>
  </p:clrMapOvr>
  <p:transition spd="slow" advClick="0" advTm="7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Oder für Betriebe, die automatisierte Steuerungen benutzen. So zum Beispiel in Bürogebäuden mit automatisch funktionierenden Türen oder Lüftungsanlagen.</a:t>
            </a:r>
          </a:p>
        </p:txBody>
      </p:sp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shutterstock_545945956-Yeo Me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8804" cy="381642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005436" y="4629896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Yeo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Meng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Aber auch in Gewerbebetrieben, in denen Maschinen und Prozesssteuerungen zum Einsatz kommen, werden Elektroniker/-innen mit der Fachrichtung Automatisierungstechnik gebraucht. </a:t>
            </a:r>
          </a:p>
        </p:txBody>
      </p:sp>
      <p:pic>
        <p:nvPicPr>
          <p:cNvPr id="1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836712"/>
            <a:ext cx="5709585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39552" y="5012283"/>
            <a:ext cx="5688013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Voraussetzungen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kern="0" dirty="0"/>
              <a:t>Angehende Elektroniker/-innen mit der Fachrichtung Automatisierungstechnik interessieren sich für Technik, Informatik und sind gut in Mathematik. Sie können gut mit Computern umgehen und haben Spaß am logischen Denken.</a:t>
            </a:r>
          </a:p>
        </p:txBody>
      </p:sp>
      <p:pic>
        <p:nvPicPr>
          <p:cNvPr id="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1" descr="shutterstock_361944152-Stock-Ass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8624" cy="381642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971816" y="4629896"/>
            <a:ext cx="12394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Stock-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Asso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40171" y="5012283"/>
            <a:ext cx="5688013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Voraussetzungen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kern="0" dirty="0"/>
              <a:t>Darüber hinaus können sie gut analysieren, sind geduldig und gern in Kontakt mit anderen Menschen. Knifflige Aufgaben sind für sie eine Herausforderung.  </a:t>
            </a:r>
            <a:endParaRPr lang="de-DE" sz="1600" dirty="0"/>
          </a:p>
        </p:txBody>
      </p:sp>
      <p:pic>
        <p:nvPicPr>
          <p:cNvPr id="1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shutterstock_522965386-Jacob-L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08804" cy="3816424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5944920" y="4629896"/>
            <a:ext cx="12506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Jacob Lund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67544" y="1340768"/>
            <a:ext cx="3816424" cy="4443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6" name="Grafik 25" descr="Titelmotiv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73783"/>
            <a:ext cx="4049164" cy="4914847"/>
          </a:xfrm>
          <a:prstGeom prst="rect">
            <a:avLst/>
          </a:prstGeom>
        </p:spPr>
      </p:pic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920" y="5867747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877272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630835" y="2040191"/>
            <a:ext cx="3437110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Ausbildungsinhalte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11560" y="2168368"/>
            <a:ext cx="3600400" cy="3528392"/>
          </a:xfrm>
        </p:spPr>
        <p:txBody>
          <a:bodyPr/>
          <a:lstStyle/>
          <a:p>
            <a:pPr marL="0" indent="0" fontAlgn="base">
              <a:buNone/>
            </a:pPr>
            <a:endParaRPr lang="de-DE" strike="sngStrike" dirty="0">
              <a:solidFill>
                <a:srgbClr val="FF0000"/>
              </a:solidFill>
            </a:endParaRP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Automatisierungsanlagen und –</a:t>
            </a:r>
            <a:r>
              <a:rPr lang="de-DE" dirty="0" err="1"/>
              <a:t>systeme</a:t>
            </a:r>
            <a:endParaRPr lang="de-DE" dirty="0"/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Sensoren, </a:t>
            </a: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Leitstellen</a:t>
            </a: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Maschinen- und Prozesssteuerungen,</a:t>
            </a: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elektrische, hydraulische sowie pneumatische Antriebe und Steuerungen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20290" y="6021288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467544" y="1340768"/>
            <a:ext cx="3816424" cy="4443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57506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11560" y="2420888"/>
            <a:ext cx="3384376" cy="3384376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Die Ausbildung findet im Betrieb und in der Berufsschule statt (duale Ausbildung) und dauert 3,5 Jahre. </a:t>
            </a:r>
          </a:p>
          <a:p>
            <a:pPr marL="0" indent="0" fontAlgn="base">
              <a:buNone/>
            </a:pPr>
            <a:r>
              <a:rPr lang="de-DE" dirty="0"/>
              <a:t>Im zweiten Lehrjahr beginnt die fachspezifische Ausbildung. </a:t>
            </a:r>
          </a:p>
          <a:p>
            <a:pPr marL="0" indent="0" fontAlgn="base">
              <a:buNone/>
            </a:pPr>
            <a:r>
              <a:rPr lang="de-DE" dirty="0"/>
              <a:t>Eine der Fachrichtungen ist dabei Automatisierungstechnik. </a:t>
            </a:r>
            <a:endParaRPr lang="de-DE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de-DE" dirty="0"/>
              <a:t>Unter bestimmten Voraussetzungen kann der Ausbildungsbetrieb bisherige Leistungen anerkennen und die Ausbildungszeit verkürzen. </a:t>
            </a:r>
          </a:p>
          <a:p>
            <a:pPr marL="0" indent="0" fontAlgn="base">
              <a:buNone/>
            </a:pPr>
            <a:endParaRPr lang="de-DE" dirty="0"/>
          </a:p>
          <a:p>
            <a:pPr marL="0" indent="0" fontAlgn="base">
              <a:buNone/>
            </a:pP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630835" y="2049069"/>
            <a:ext cx="3437110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Besonderheit</a:t>
            </a:r>
          </a:p>
        </p:txBody>
      </p:sp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920" y="5867747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877272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68763" y="594928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268760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69967" y="1389191"/>
            <a:ext cx="1872208" cy="288032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39552" y="5012283"/>
            <a:ext cx="8352928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Deine Zukunft als Elektroniker/-in Fachrichtung Automatisierungstechnik</a:t>
            </a:r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611560" y="1628800"/>
            <a:ext cx="302433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4542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Die </a:t>
            </a:r>
            <a:r>
              <a:rPr lang="de-DE" sz="1200" b="1" dirty="0">
                <a:solidFill>
                  <a:srgbClr val="FF4542"/>
                </a:solidFill>
                <a:latin typeface="Arial Black" charset="0"/>
                <a:ea typeface="Arial Black" charset="0"/>
                <a:cs typeface="Arial Black" charset="0"/>
              </a:rPr>
              <a:t>Kreativen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4542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611560" y="2204864"/>
            <a:ext cx="4320033" cy="3600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1200" dirty="0"/>
              <a:t>Ausbildung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</a:p>
          <a:p>
            <a:pPr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Elektroniker/-in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611560" y="2852936"/>
            <a:ext cx="2448272" cy="10801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200" dirty="0">
                <a:latin typeface="Arial Black" pitchFamily="34" charset="0"/>
              </a:rPr>
              <a:t>FACHRICHTUNG: </a:t>
            </a:r>
          </a:p>
          <a:p>
            <a:pPr marL="0" indent="0">
              <a:buNone/>
            </a:pPr>
            <a:r>
              <a:rPr lang="de-DE" sz="1200" dirty="0">
                <a:latin typeface="Arial Black" pitchFamily="34" charset="0"/>
              </a:rPr>
              <a:t>Automatisierungs-</a:t>
            </a:r>
            <a:br>
              <a:rPr lang="de-DE" sz="1200" dirty="0">
                <a:latin typeface="Arial Black" pitchFamily="34" charset="0"/>
              </a:rPr>
            </a:br>
            <a:r>
              <a:rPr lang="de-DE" sz="1200" dirty="0" err="1">
                <a:latin typeface="Arial Black" pitchFamily="34" charset="0"/>
              </a:rPr>
              <a:t>technik</a:t>
            </a:r>
            <a:endParaRPr lang="de-DE" sz="1200" dirty="0"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97930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9507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996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9063" y="1484784"/>
            <a:ext cx="103936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5" y="2492897"/>
            <a:ext cx="10640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Gerade Verbindung 32"/>
          <p:cNvCxnSpPr/>
          <p:nvPr/>
        </p:nvCxnSpPr>
        <p:spPr>
          <a:xfrm>
            <a:off x="2411760" y="2636912"/>
            <a:ext cx="288032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>
            <a:endCxn id="2056" idx="1"/>
          </p:cNvCxnSpPr>
          <p:nvPr/>
        </p:nvCxnSpPr>
        <p:spPr>
          <a:xfrm>
            <a:off x="3635896" y="1844824"/>
            <a:ext cx="864096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endCxn id="2059" idx="1"/>
          </p:cNvCxnSpPr>
          <p:nvPr/>
        </p:nvCxnSpPr>
        <p:spPr>
          <a:xfrm>
            <a:off x="5436096" y="1844824"/>
            <a:ext cx="360040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endCxn id="2062" idx="1"/>
          </p:cNvCxnSpPr>
          <p:nvPr/>
        </p:nvCxnSpPr>
        <p:spPr>
          <a:xfrm>
            <a:off x="6804248" y="1844824"/>
            <a:ext cx="544815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3635896" y="3284984"/>
            <a:ext cx="864096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924944"/>
            <a:ext cx="936104" cy="6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Gerade Verbindung 49"/>
          <p:cNvCxnSpPr/>
          <p:nvPr/>
        </p:nvCxnSpPr>
        <p:spPr>
          <a:xfrm>
            <a:off x="3635896" y="4077072"/>
            <a:ext cx="864096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5364088" y="4077072"/>
            <a:ext cx="360040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6732240" y="2924944"/>
            <a:ext cx="544815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2627784" y="2780928"/>
            <a:ext cx="0" cy="1224136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2627784" y="2780928"/>
            <a:ext cx="288032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2627784" y="2780845"/>
            <a:ext cx="288032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2627784" y="4005064"/>
            <a:ext cx="288032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2276872"/>
            <a:ext cx="1008112" cy="65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Gerade Verbindung 62"/>
          <p:cNvCxnSpPr/>
          <p:nvPr/>
        </p:nvCxnSpPr>
        <p:spPr>
          <a:xfrm>
            <a:off x="3059832" y="2924944"/>
            <a:ext cx="0" cy="1224136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2996952"/>
            <a:ext cx="966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77808" y="3789039"/>
            <a:ext cx="958088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Gerade Verbindung 34"/>
          <p:cNvCxnSpPr/>
          <p:nvPr/>
        </p:nvCxnSpPr>
        <p:spPr>
          <a:xfrm>
            <a:off x="7020272" y="1412776"/>
            <a:ext cx="0" cy="2664296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5652120" y="1412776"/>
            <a:ext cx="1368152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5652120" y="1412776"/>
            <a:ext cx="0" cy="252028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5292080" y="3933056"/>
            <a:ext cx="360040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3861048"/>
            <a:ext cx="936104" cy="5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Gerade Verbindung 42"/>
          <p:cNvCxnSpPr/>
          <p:nvPr/>
        </p:nvCxnSpPr>
        <p:spPr>
          <a:xfrm>
            <a:off x="6660232" y="4077072"/>
            <a:ext cx="360040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3861048"/>
            <a:ext cx="10274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Gerade Verbindung 48"/>
          <p:cNvCxnSpPr/>
          <p:nvPr/>
        </p:nvCxnSpPr>
        <p:spPr>
          <a:xfrm>
            <a:off x="5364088" y="3068960"/>
            <a:ext cx="288032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5652120" y="2780928"/>
            <a:ext cx="184775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2492896"/>
            <a:ext cx="95950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Gerade Verbindung 56"/>
          <p:cNvCxnSpPr/>
          <p:nvPr/>
        </p:nvCxnSpPr>
        <p:spPr>
          <a:xfrm>
            <a:off x="4139952" y="2348880"/>
            <a:ext cx="0" cy="1584176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4139952" y="2348880"/>
            <a:ext cx="720080" cy="0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4860032" y="2204864"/>
            <a:ext cx="0" cy="144016"/>
          </a:xfrm>
          <a:prstGeom prst="line">
            <a:avLst/>
          </a:prstGeom>
          <a:ln w="1905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3635896" y="3068960"/>
            <a:ext cx="504056" cy="0"/>
          </a:xfrm>
          <a:prstGeom prst="straightConnector1">
            <a:avLst/>
          </a:prstGeom>
          <a:ln w="19050">
            <a:solidFill>
              <a:srgbClr val="FF45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3635896" y="3933056"/>
            <a:ext cx="504056" cy="0"/>
          </a:xfrm>
          <a:prstGeom prst="straightConnector1">
            <a:avLst/>
          </a:prstGeom>
          <a:ln w="19050">
            <a:solidFill>
              <a:srgbClr val="FF45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Eine  Ausbildung als Elektroniker/-in mit der Fachrichtung Automatisierungstechnik bietet verschiedene Aufstiegsmöglichkeiten.</a:t>
            </a:r>
          </a:p>
        </p:txBody>
      </p:sp>
      <p:sp>
        <p:nvSpPr>
          <p:cNvPr id="60" name="Rechteck 5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0920" y="5867747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12360" y="5877272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159160" y="1628800"/>
            <a:ext cx="6941232" cy="324036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1043484" y="908720"/>
            <a:ext cx="8641084" cy="432048"/>
          </a:xfrm>
        </p:spPr>
        <p:txBody>
          <a:bodyPr/>
          <a:lstStyle/>
          <a:p>
            <a:r>
              <a:rPr lang="de-DE" dirty="0"/>
              <a:t>Weiterklicken und mehr erfahren!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539552" y="5301208"/>
            <a:ext cx="7560840" cy="1368152"/>
          </a:xfrm>
          <a:prstGeom prst="rect">
            <a:avLst/>
          </a:prstGeom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Unter </a:t>
            </a:r>
            <a:r>
              <a:rPr lang="de-DE" sz="1400" dirty="0">
                <a:latin typeface="Arial" pitchFamily="34" charset="0"/>
                <a:cs typeface="Arial" pitchFamily="34" charset="0"/>
                <a:hlinkClick r:id="rId2"/>
              </a:rPr>
              <a:t>www.e-zubis.de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erfahren Lernende noch genauer, welcher E-Handwerksberuf am besten zu ihnen passt, was sie in der Ausbildung lernen und wie sie einen Ausbildungsplatz finden.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Die E-ZUBIS auf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facebook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unter </a:t>
            </a:r>
            <a:r>
              <a:rPr lang="de-DE" sz="1400" u="sng" dirty="0">
                <a:latin typeface="Arial" pitchFamily="34" charset="0"/>
                <a:cs typeface="Arial" pitchFamily="34" charset="0"/>
                <a:hlinkClick r:id="rId3"/>
              </a:rPr>
              <a:t>www.facebook.com/ezubis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Textplatzhalter 9"/>
          <p:cNvSpPr txBox="1">
            <a:spLocks/>
          </p:cNvSpPr>
          <p:nvPr/>
        </p:nvSpPr>
        <p:spPr>
          <a:xfrm>
            <a:off x="612179" y="5012283"/>
            <a:ext cx="5688013" cy="288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Für Schülerinnen und Schüler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229200"/>
            <a:ext cx="657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188321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484784"/>
            <a:ext cx="6929293" cy="320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2538" y="4206230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818055" y="4684494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900897301"/>
      </p:ext>
    </p:extLst>
  </p:cSld>
  <p:clrMapOvr>
    <a:masterClrMapping/>
  </p:clrMapOvr>
  <p:transition spd="slow" advClick="0" advTm="7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76056" y="1556792"/>
            <a:ext cx="3823116" cy="4486268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39552" y="1340768"/>
            <a:ext cx="3888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683568" y="1916832"/>
            <a:ext cx="3240360" cy="1584176"/>
          </a:xfrm>
          <a:prstGeom prst="rect">
            <a:avLst/>
          </a:prstGeom>
        </p:spPr>
        <p:txBody>
          <a:bodyPr/>
          <a:lstStyle/>
          <a:p>
            <a:pPr marL="177800" indent="-177800"/>
            <a:r>
              <a:rPr lang="de-DE" sz="1400" dirty="0">
                <a:latin typeface="Arial" pitchFamily="34" charset="0"/>
                <a:cs typeface="Arial" pitchFamily="34" charset="0"/>
              </a:rPr>
              <a:t>Das Dossier „An den Schaltstellen der Zukunft“ auf </a:t>
            </a:r>
            <a:r>
              <a:rPr lang="de-DE" sz="1400" dirty="0">
                <a:latin typeface="Arial" pitchFamily="34" charset="0"/>
                <a:cs typeface="Arial" pitchFamily="34" charset="0"/>
                <a:hlinkClick r:id="rId2"/>
              </a:rPr>
              <a:t>www.lehrer-online.de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bietet aktuell fünf Unterrichtseinheiten inkl. Arbeitsblättern zum Download - auch zum Thema Berufe im </a:t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sz="1400" dirty="0">
                <a:latin typeface="Arial" pitchFamily="34" charset="0"/>
                <a:cs typeface="Arial" pitchFamily="34" charset="0"/>
              </a:rPr>
              <a:t>E-Handwerk.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20" name="Textplatzhalter 9"/>
          <p:cNvSpPr txBox="1">
            <a:spLocks/>
          </p:cNvSpPr>
          <p:nvPr/>
        </p:nvSpPr>
        <p:spPr>
          <a:xfrm>
            <a:off x="684187" y="1556792"/>
            <a:ext cx="5688013" cy="288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Für Lehrerinnen</a:t>
            </a:r>
            <a:r>
              <a:rPr kumimoji="0" lang="de-DE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und Lehrer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Grafik 9" descr="Sceen-LO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799" y="1340768"/>
            <a:ext cx="4071449" cy="460851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060848"/>
            <a:ext cx="657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589240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897301"/>
      </p:ext>
    </p:extLst>
  </p:cSld>
  <p:clrMapOvr>
    <a:masterClrMapping/>
  </p:clrMapOvr>
  <p:transition spd="slow"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7544" y="1916832"/>
            <a:ext cx="5112568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 txBox="1">
            <a:spLocks/>
          </p:cNvSpPr>
          <p:nvPr/>
        </p:nvSpPr>
        <p:spPr>
          <a:xfrm>
            <a:off x="539553" y="2060848"/>
            <a:ext cx="4968552" cy="288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1" kern="0" dirty="0">
                <a:latin typeface="Arial Black" pitchFamily="34" charset="0"/>
                <a:cs typeface="Arial" pitchFamily="34" charset="0"/>
              </a:rPr>
              <a:t>Kreativ und technisch begabt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Textplatzhalter 4"/>
          <p:cNvSpPr txBox="1">
            <a:spLocks/>
          </p:cNvSpPr>
          <p:nvPr/>
        </p:nvSpPr>
        <p:spPr>
          <a:xfrm>
            <a:off x="539552" y="2492896"/>
            <a:ext cx="4968552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dirty="0">
                <a:latin typeface="Arial" pitchFamily="34" charset="0"/>
                <a:ea typeface="Arial Black" charset="0"/>
                <a:cs typeface="Arial" pitchFamily="34" charset="0"/>
              </a:rPr>
              <a:t>Elektroniker/-innen der Fachrichtung Automatisierungs-</a:t>
            </a:r>
            <a:r>
              <a:rPr lang="de-DE" sz="1400" dirty="0" err="1">
                <a:latin typeface="Arial" pitchFamily="34" charset="0"/>
                <a:ea typeface="Arial Black" charset="0"/>
                <a:cs typeface="Arial" pitchFamily="34" charset="0"/>
              </a:rPr>
              <a:t>technik</a:t>
            </a:r>
            <a:r>
              <a:rPr lang="de-DE" sz="1400" dirty="0">
                <a:latin typeface="Arial" pitchFamily="34" charset="0"/>
                <a:ea typeface="Arial Black" charset="0"/>
                <a:cs typeface="Arial" pitchFamily="34" charset="0"/>
              </a:rPr>
              <a:t> werden deshalb immer wichtiger und der Beruf hat somit Zukunft.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1400" dirty="0">
              <a:latin typeface="Arial" pitchFamily="34" charset="0"/>
              <a:ea typeface="Arial Black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dirty="0">
                <a:latin typeface="Arial" pitchFamily="34" charset="0"/>
                <a:ea typeface="Arial Black" charset="0"/>
                <a:cs typeface="Arial" pitchFamily="34" charset="0"/>
              </a:rPr>
              <a:t>Aber wie sieht der Arbeitsalltag aus? Welche Aufgaben hat der Job? Hier kannst du es erfahren. Klick rein!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Black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920" y="5867747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9" descr="DS_Gaetano_Kreativer_3825-ausschni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914" y="764704"/>
            <a:ext cx="2276365" cy="5328592"/>
          </a:xfrm>
          <a:prstGeom prst="rect">
            <a:avLst/>
          </a:prstGeom>
        </p:spPr>
      </p:pic>
      <p:pic>
        <p:nvPicPr>
          <p:cNvPr id="1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877272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300192" y="6111052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488848101"/>
      </p:ext>
    </p:extLst>
  </p:cSld>
  <p:clrMapOvr>
    <a:masterClrMapping/>
  </p:clrMapOvr>
  <p:transition spd="slow"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395536" y="5157192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Die Ausbildung dauert 3,5 Jahre. Dort lernen angehende </a:t>
            </a:r>
            <a:r>
              <a:rPr lang="de-DE" kern="0" dirty="0"/>
              <a:t>Elektroniker/-innen für Energie und Gebäudetechnik </a:t>
            </a:r>
            <a:r>
              <a:rPr lang="de-DE" dirty="0"/>
              <a:t>alles über Energieverteilungsanlagen, Beleuchtungs- und Antriebssysteme und Blitzschutzanlagen.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19872" y="270892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(Foto einfügen))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4941168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136904" cy="720080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Er absolviert eine Lehre zum Elektroniker mit der Fachrichtung Automatisierungstechnik. An seinem Beruf mag er die Vielseitigkeit. </a:t>
            </a:r>
          </a:p>
          <a:p>
            <a:pPr marL="0" indent="0" fontAlgn="base">
              <a:lnSpc>
                <a:spcPct val="130000"/>
              </a:lnSpc>
              <a:buNone/>
            </a:pPr>
            <a:endParaRPr lang="de-DE" sz="1200" i="1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39552" y="5012283"/>
            <a:ext cx="5688013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Das ist </a:t>
            </a:r>
            <a:r>
              <a:rPr lang="de-DE" kern="0" dirty="0">
                <a:cs typeface="Arial" pitchFamily="34" charset="0"/>
              </a:rPr>
              <a:t>Fabian</a:t>
            </a:r>
            <a:r>
              <a:rPr lang="de-DE" b="1" kern="0" dirty="0">
                <a:cs typeface="Arial" pitchFamily="34" charset="0"/>
              </a:rPr>
              <a:t>.</a:t>
            </a:r>
          </a:p>
        </p:txBody>
      </p:sp>
      <p:pic>
        <p:nvPicPr>
          <p:cNvPr id="12" name="Grafik 11" descr="EGT_Daniel in Geba¦êu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869370"/>
            <a:ext cx="5725483" cy="3783766"/>
          </a:xfrm>
          <a:prstGeom prst="rect">
            <a:avLst/>
          </a:prstGeom>
        </p:spPr>
      </p:pic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Gerade Verbindung 19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69398" y="463104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Ohne Automatisierungstechnik, also durch Computer gesteuerte Anlagen, läuft heute gar nichts mehr. </a:t>
            </a:r>
          </a:p>
        </p:txBody>
      </p:sp>
      <p:sp>
        <p:nvSpPr>
          <p:cNvPr id="30722" name="AutoShape 2" descr="Conveyor belt on production line"/>
          <p:cNvSpPr>
            <a:spLocks noChangeAspect="1" noChangeArrowheads="1"/>
          </p:cNvSpPr>
          <p:nvPr/>
        </p:nvSpPr>
        <p:spPr bwMode="auto">
          <a:xfrm>
            <a:off x="155575" y="-1096963"/>
            <a:ext cx="34099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shutterstock_284539070_Foto Praphan Jampa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5528" cy="381642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745361" y="4629896"/>
            <a:ext cx="14574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Praphan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Jampala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Ganz gleich, ob Förderbänder in Fabrikanlagen und Produktionshallen, ... </a:t>
            </a:r>
          </a:p>
        </p:txBody>
      </p:sp>
      <p:sp>
        <p:nvSpPr>
          <p:cNvPr id="30722" name="AutoShape 2" descr="Conveyor belt on production line"/>
          <p:cNvSpPr>
            <a:spLocks noChangeAspect="1" noChangeArrowheads="1"/>
          </p:cNvSpPr>
          <p:nvPr/>
        </p:nvSpPr>
        <p:spPr bwMode="auto">
          <a:xfrm>
            <a:off x="155575" y="-1096963"/>
            <a:ext cx="34099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shutterstock_248796688-SARYMSAKOV ANDR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7304" cy="381642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550365" y="4629896"/>
            <a:ext cx="16722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SARNSAKOV ANDREY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... automatisch schließende Bahnübergangsschranken, ...</a:t>
            </a:r>
          </a:p>
        </p:txBody>
      </p:sp>
      <p:sp>
        <p:nvSpPr>
          <p:cNvPr id="30722" name="AutoShape 2" descr="Conveyor belt on production line"/>
          <p:cNvSpPr>
            <a:spLocks noChangeAspect="1" noChangeArrowheads="1"/>
          </p:cNvSpPr>
          <p:nvPr/>
        </p:nvSpPr>
        <p:spPr bwMode="auto">
          <a:xfrm>
            <a:off x="155575" y="-1096963"/>
            <a:ext cx="34099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shutterstock_460709632-Rainer Fuhrman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5528" cy="381642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752085" y="4629896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Rainer Fuhrmann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... Gepäckförderanlagen am Flughafen, ... </a:t>
            </a:r>
          </a:p>
        </p:txBody>
      </p:sp>
      <p:sp>
        <p:nvSpPr>
          <p:cNvPr id="30722" name="AutoShape 2" descr="Conveyor belt on production line"/>
          <p:cNvSpPr>
            <a:spLocks noChangeAspect="1" noChangeArrowheads="1"/>
          </p:cNvSpPr>
          <p:nvPr/>
        </p:nvSpPr>
        <p:spPr bwMode="auto">
          <a:xfrm>
            <a:off x="155575" y="-1096963"/>
            <a:ext cx="34099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shutterstock_485097712-WeStud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9260" cy="381642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032332" y="4629896"/>
            <a:ext cx="1184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WeStudio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75656" y="980728"/>
            <a:ext cx="5832648" cy="38164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4941168"/>
            <a:ext cx="8424936" cy="13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... Rolltreppen und automatische Fahrstühle in Bürogebäuden und Einkaufscentern oder ...</a:t>
            </a:r>
          </a:p>
        </p:txBody>
      </p:sp>
      <p:sp>
        <p:nvSpPr>
          <p:cNvPr id="30722" name="AutoShape 2" descr="Conveyor belt on production line"/>
          <p:cNvSpPr>
            <a:spLocks noChangeAspect="1" noChangeArrowheads="1"/>
          </p:cNvSpPr>
          <p:nvPr/>
        </p:nvSpPr>
        <p:spPr bwMode="auto">
          <a:xfrm>
            <a:off x="155575" y="-1096963"/>
            <a:ext cx="34099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93096"/>
            <a:ext cx="467544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538" y="4305343"/>
            <a:ext cx="464456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0" y="6480954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shutterstock_201174746-estherp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836712"/>
            <a:ext cx="5719260" cy="381642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985264" y="4629896"/>
            <a:ext cx="12378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Shutterstock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estherpoon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slow" advClick="0" advTm="7000"/>
</p:sld>
</file>

<file path=ppt/theme/theme1.xml><?xml version="1.0" encoding="utf-8"?>
<a:theme xmlns:a="http://schemas.openxmlformats.org/drawingml/2006/main" name="E-Zubi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-Zubis">
      <a:majorFont>
        <a:latin typeface="Nexa Black"/>
        <a:ea typeface=""/>
        <a:cs typeface=""/>
      </a:majorFont>
      <a:minorFont>
        <a:latin typeface="Nexa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Bildschirmpräsentation (4:3)</PresentationFormat>
  <Paragraphs>170</Paragraphs>
  <Slides>28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Nexa Regular</vt:lpstr>
      <vt:lpstr>Wingdings</vt:lpstr>
      <vt:lpstr>E-Zubis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</dc:creator>
  <cp:lastModifiedBy>Florian Wolf</cp:lastModifiedBy>
  <cp:revision>491</cp:revision>
  <dcterms:created xsi:type="dcterms:W3CDTF">2015-12-16T11:04:35Z</dcterms:created>
  <dcterms:modified xsi:type="dcterms:W3CDTF">2018-07-09T13:59:43Z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1752957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D7.1.1</vt:lpwstr>
  </property>
</Properties>
</file>